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61" r:id="rId1"/>
  </p:sldMasterIdLst>
  <p:notesMasterIdLst>
    <p:notesMasterId r:id="rId10"/>
  </p:notesMasterIdLst>
  <p:sldIdLst>
    <p:sldId id="256" r:id="rId2"/>
    <p:sldId id="257" r:id="rId3"/>
    <p:sldId id="258" r:id="rId4"/>
    <p:sldId id="283" r:id="rId5"/>
    <p:sldId id="292" r:id="rId6"/>
    <p:sldId id="286" r:id="rId7"/>
    <p:sldId id="293" r:id="rId8"/>
    <p:sldId id="294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9C3B"/>
    <a:srgbClr val="C49944"/>
    <a:srgbClr val="C7AA41"/>
    <a:srgbClr val="FFD765"/>
    <a:srgbClr val="FFDF88"/>
    <a:srgbClr val="311049"/>
    <a:srgbClr val="A26FB0"/>
    <a:srgbClr val="AA408E"/>
    <a:srgbClr val="B832B2"/>
    <a:srgbClr val="E00A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3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6E84A-99C7-46BE-B965-AD04A7960DF0}" type="datetimeFigureOut">
              <a:rPr lang="en-US" smtClean="0"/>
              <a:t>9/3/2020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EC721A-417F-45A2-8536-C56AFD97D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rgbClr val="CD9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2505235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600" spc="-50" baseline="0">
                <a:solidFill>
                  <a:schemeClr val="tx1">
                    <a:lumMod val="95000"/>
                    <a:lumOff val="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00100" y="3593814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none" spc="200" baseline="0">
                <a:solidFill>
                  <a:srgbClr val="CD9C3B"/>
                </a:solidFill>
                <a:latin typeface="Cambria" panose="02040503050406030204" pitchFamily="18" charset="0"/>
                <a:ea typeface="Cambria" panose="02040503050406030204" pitchFamily="18" charset="0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776E4-5F6C-486C-8CD7-A2C6F47FC33B}" type="datetime1">
              <a:rPr lang="en-US" smtClean="0"/>
              <a:t>9/3/2020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32118" y="6444344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80B56B7-04E5-418B-830D-2D4EA7E190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626978" y="171387"/>
            <a:ext cx="1252618" cy="84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44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rgbClr val="CD9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2505235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600" spc="-50" baseline="0">
                <a:solidFill>
                  <a:schemeClr val="tx1">
                    <a:lumMod val="95000"/>
                    <a:lumOff val="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98921" y="3367388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none" spc="200" baseline="0">
                <a:solidFill>
                  <a:srgbClr val="CD9C3B"/>
                </a:solidFill>
                <a:latin typeface="Cambria" panose="02040503050406030204" pitchFamily="18" charset="0"/>
                <a:ea typeface="Cambria" panose="02040503050406030204" pitchFamily="18" charset="0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DE4E-D2F1-42A3-8078-2CF285F64EF7}" type="datetime1">
              <a:rPr lang="en-US" smtClean="0"/>
              <a:t>9/3/2020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36B2FA-6A1A-4AC0-AB5D-038EB6611120}"/>
              </a:ext>
            </a:extLst>
          </p:cNvPr>
          <p:cNvCxnSpPr/>
          <p:nvPr userDrawn="1"/>
        </p:nvCxnSpPr>
        <p:spPr>
          <a:xfrm>
            <a:off x="868680" y="3296084"/>
            <a:ext cx="7406640" cy="0"/>
          </a:xfrm>
          <a:prstGeom prst="line">
            <a:avLst/>
          </a:prstGeom>
          <a:ln w="63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9D1D094-0972-450F-BC1E-C714B52FE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32118" y="6444344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247D6F-114D-4C38-95D8-668D7320B7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626978" y="171387"/>
            <a:ext cx="1252618" cy="84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30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CAB-8304-4601-B8F5-0FCA24DF2041}" type="datetime1">
              <a:rPr lang="en-US" smtClean="0"/>
              <a:t>9/3/2020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1ACBDF-5AA0-4D76-83C5-874CF38FCDF0}"/>
              </a:ext>
            </a:extLst>
          </p:cNvPr>
          <p:cNvCxnSpPr/>
          <p:nvPr userDrawn="1"/>
        </p:nvCxnSpPr>
        <p:spPr>
          <a:xfrm>
            <a:off x="822959" y="1737361"/>
            <a:ext cx="7406640" cy="0"/>
          </a:xfrm>
          <a:prstGeom prst="line">
            <a:avLst/>
          </a:prstGeom>
          <a:ln w="63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2A61DFA-6961-4461-8FA1-9B66DB930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32118" y="6444344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314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9BA1F-025E-4AEC-91E4-3DAF4C44E749}" type="datetime1">
              <a:rPr lang="en-US" smtClean="0"/>
              <a:t>9/3/2020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C3DB06C-B2DF-451D-B2C8-2A3FFE18A7D0}"/>
              </a:ext>
            </a:extLst>
          </p:cNvPr>
          <p:cNvCxnSpPr/>
          <p:nvPr userDrawn="1"/>
        </p:nvCxnSpPr>
        <p:spPr>
          <a:xfrm>
            <a:off x="822960" y="1758626"/>
            <a:ext cx="7406640" cy="0"/>
          </a:xfrm>
          <a:prstGeom prst="line">
            <a:avLst/>
          </a:prstGeom>
          <a:ln w="63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F0B4488-481E-49D8-9A06-F8CAB3E10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32118" y="6444344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3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248" y="425304"/>
            <a:ext cx="7543800" cy="812327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D8DB1-1656-41BF-867D-329128E5FBC0}" type="datetime1">
              <a:rPr lang="en-US" smtClean="0"/>
              <a:t>9/3/2020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0A75ADC-4C6C-4119-97D9-9D75D770220A}"/>
              </a:ext>
            </a:extLst>
          </p:cNvPr>
          <p:cNvCxnSpPr/>
          <p:nvPr userDrawn="1"/>
        </p:nvCxnSpPr>
        <p:spPr>
          <a:xfrm>
            <a:off x="494300" y="1237631"/>
            <a:ext cx="7406640" cy="0"/>
          </a:xfrm>
          <a:prstGeom prst="line">
            <a:avLst/>
          </a:prstGeom>
          <a:ln w="63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3446E9A-25CF-4679-9DB7-360144A25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32118" y="6444344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803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284CC1-A0AC-48D6-BD94-D7FE393A7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E70C-4C7E-4BCA-BD2C-A6E941B0669D}" type="datetime1">
              <a:rPr lang="en-US" smtClean="0"/>
              <a:t>9/3/2020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BB3AEC-ACF6-4780-9B3B-19D6E0826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3877EB-F922-4F76-8B34-F74B51528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32118" y="6444344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27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rgbClr val="C499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8681EE0-8023-4923-A005-27C4400F70F8}" type="datetime1">
              <a:rPr lang="en-US" smtClean="0"/>
              <a:t>9/3/2020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7126D70-8B43-4C30-9262-7813E9312196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7626978" y="171387"/>
            <a:ext cx="1252618" cy="840684"/>
          </a:xfrm>
          <a:prstGeom prst="rect">
            <a:avLst/>
          </a:prstGeom>
        </p:spPr>
      </p:pic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AA1439E-3A21-4531-9E1C-47513E9734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32118" y="6444344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59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9" r:id="rId2"/>
    <p:sldLayoutId id="2147483663" r:id="rId3"/>
    <p:sldLayoutId id="2147483665" r:id="rId4"/>
    <p:sldLayoutId id="2147483667" r:id="rId5"/>
    <p:sldLayoutId id="2147483668" r:id="rId6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95000"/>
              <a:lumOff val="5000"/>
            </a:schemeClr>
          </a:solidFill>
          <a:latin typeface="Cambria" panose="02040503050406030204" pitchFamily="18" charset="0"/>
          <a:ea typeface="Cambria" panose="02040503050406030204" pitchFamily="18" charset="0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mbria" panose="02040503050406030204" pitchFamily="18" charset="0"/>
          <a:ea typeface="Cambria" panose="02040503050406030204" pitchFamily="18" charset="0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rgbClr val="311049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Cambria" panose="02040503050406030204" pitchFamily="18" charset="0"/>
          <a:ea typeface="Cambria" panose="02040503050406030204" pitchFamily="18" charset="0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rgbClr val="311049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Cambria" panose="02040503050406030204" pitchFamily="18" charset="0"/>
          <a:ea typeface="Cambria" panose="02040503050406030204" pitchFamily="18" charset="0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rgbClr val="311049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Cambria" panose="02040503050406030204" pitchFamily="18" charset="0"/>
          <a:ea typeface="Cambria" panose="02040503050406030204" pitchFamily="18" charset="0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rgbClr val="311049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Cambria" panose="02040503050406030204" pitchFamily="18" charset="0"/>
          <a:ea typeface="Cambria" panose="02040503050406030204" pitchFamily="18" charset="0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0100" y="558209"/>
            <a:ext cx="6277511" cy="2418907"/>
          </a:xfrm>
        </p:spPr>
        <p:txBody>
          <a:bodyPr>
            <a:noAutofit/>
          </a:bodyPr>
          <a:lstStyle/>
          <a:p>
            <a:r>
              <a:rPr lang="en-US" sz="5400" dirty="0">
                <a:latin typeface="Cambria" panose="02040503050406030204" pitchFamily="18" charset="0"/>
              </a:rPr>
              <a:t>Black Nurses Rock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0100" y="3965954"/>
            <a:ext cx="7543800" cy="1297162"/>
          </a:xfrm>
        </p:spPr>
        <p:txBody>
          <a:bodyPr>
            <a:normAutofit/>
          </a:bodyPr>
          <a:lstStyle/>
          <a:p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" panose="02040503050406030204" pitchFamily="18" charset="0"/>
              </a:rPr>
              <a:t>[ </a:t>
            </a:r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Cambria" panose="02040503050406030204" pitchFamily="18" charset="0"/>
              </a:rPr>
              <a:t>Enter Name of Proposed Chapter</a:t>
            </a:r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" panose="02040503050406030204" pitchFamily="18" charset="0"/>
              </a:rPr>
              <a:t>]</a:t>
            </a:r>
          </a:p>
          <a:p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" panose="02040503050406030204" pitchFamily="18" charset="0"/>
              </a:rPr>
              <a:t>[</a:t>
            </a:r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Cambria" panose="02040503050406030204" pitchFamily="18" charset="0"/>
              </a:rPr>
              <a:t>State or area</a:t>
            </a:r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" panose="02040503050406030204" pitchFamily="18" charset="0"/>
              </a:rPr>
              <a:t>]</a:t>
            </a:r>
          </a:p>
          <a:p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" panose="02040503050406030204" pitchFamily="18" charset="0"/>
              </a:rPr>
              <a:t>[</a:t>
            </a:r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</a:rPr>
              <a:t>M</a:t>
            </a:r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Cambria" panose="02040503050406030204" pitchFamily="18" charset="0"/>
              </a:rPr>
              <a:t>onth day, Year</a:t>
            </a:r>
            <a:r>
              <a:rPr lang="en-US" sz="16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" panose="02040503050406030204" pitchFamily="18" charset="0"/>
              </a:rPr>
              <a:t>]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5B82562-FBCD-43A7-B380-F01F68EF8C5B}"/>
              </a:ext>
            </a:extLst>
          </p:cNvPr>
          <p:cNvCxnSpPr>
            <a:cxnSpLocks/>
          </p:cNvCxnSpPr>
          <p:nvPr/>
        </p:nvCxnSpPr>
        <p:spPr>
          <a:xfrm>
            <a:off x="868680" y="2977116"/>
            <a:ext cx="7406640" cy="0"/>
          </a:xfrm>
          <a:prstGeom prst="line">
            <a:avLst/>
          </a:prstGeom>
          <a:ln w="6350">
            <a:solidFill>
              <a:srgbClr val="31104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1">
            <a:extLst>
              <a:ext uri="{FF2B5EF4-FFF2-40B4-BE49-F238E27FC236}">
                <a16:creationId xmlns:a16="http://schemas.microsoft.com/office/drawing/2014/main" id="{2C9AE66B-FD65-4117-A680-F35BCDE41967}"/>
              </a:ext>
            </a:extLst>
          </p:cNvPr>
          <p:cNvSpPr txBox="1">
            <a:spLocks/>
          </p:cNvSpPr>
          <p:nvPr/>
        </p:nvSpPr>
        <p:spPr>
          <a:xfrm>
            <a:off x="765544" y="3051547"/>
            <a:ext cx="7578356" cy="70529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6600" kern="1200" spc="-50" baseline="0">
                <a:solidFill>
                  <a:srgbClr val="311049"/>
                </a:solidFill>
                <a:latin typeface="Cambria" panose="02040503050406030204" pitchFamily="18" charset="0"/>
                <a:ea typeface="Cambria" panose="02040503050406030204" pitchFamily="18" charset="0"/>
                <a:cs typeface="+mj-cs"/>
              </a:defRPr>
            </a:lvl1pPr>
          </a:lstStyle>
          <a:p>
            <a:r>
              <a:rPr lang="en-US" sz="4400" dirty="0">
                <a:solidFill>
                  <a:srgbClr val="CD9C3B"/>
                </a:solidFill>
              </a:rPr>
              <a:t>Local Chapter Activity Plan</a:t>
            </a:r>
          </a:p>
        </p:txBody>
      </p:sp>
    </p:spTree>
    <p:extLst>
      <p:ext uri="{BB962C8B-B14F-4D97-AF65-F5344CB8AC3E}">
        <p14:creationId xmlns:p14="http://schemas.microsoft.com/office/powerpoint/2010/main" val="2929381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BB511-E58A-4277-8BBA-3CFD29F7C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Instructions</a:t>
            </a:r>
          </a:p>
        </p:txBody>
      </p:sp>
      <p:sp>
        <p:nvSpPr>
          <p:cNvPr id="3" name="Subtitle 4">
            <a:extLst>
              <a:ext uri="{FF2B5EF4-FFF2-40B4-BE49-F238E27FC236}">
                <a16:creationId xmlns:a16="http://schemas.microsoft.com/office/drawing/2014/main" id="{6AD456AC-F81F-488A-8DEC-CA45ABFB6B98}"/>
              </a:ext>
            </a:extLst>
          </p:cNvPr>
          <p:cNvSpPr txBox="1">
            <a:spLocks/>
          </p:cNvSpPr>
          <p:nvPr/>
        </p:nvSpPr>
        <p:spPr>
          <a:xfrm>
            <a:off x="487148" y="1444255"/>
            <a:ext cx="8008266" cy="4786424"/>
          </a:xfrm>
          <a:prstGeom prst="rect">
            <a:avLst/>
          </a:prstGeom>
        </p:spPr>
        <p:txBody>
          <a:bodyPr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311049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311049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311049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311049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600" i="1" dirty="0">
                <a:solidFill>
                  <a:schemeClr val="tx1"/>
                </a:solidFill>
              </a:rPr>
              <a:t>This chapter plan template is provided as a guide to creating a successful start to your chapter for the coming 6 months. We encourage you to plan for the entire 12 months if you are able. </a:t>
            </a:r>
          </a:p>
          <a:p>
            <a:pPr>
              <a:lnSpc>
                <a:spcPct val="100000"/>
              </a:lnSpc>
            </a:pPr>
            <a:r>
              <a:rPr lang="en-US" sz="1600" b="1" i="1" dirty="0">
                <a:solidFill>
                  <a:schemeClr val="tx1"/>
                </a:solidFill>
              </a:rPr>
              <a:t>Your chapter plan can be in any format or type of document</a:t>
            </a:r>
            <a:r>
              <a:rPr lang="en-US" sz="1600" b="1" i="1" u="sng" dirty="0">
                <a:solidFill>
                  <a:schemeClr val="tx1"/>
                </a:solidFill>
              </a:rPr>
              <a:t> </a:t>
            </a:r>
            <a:r>
              <a:rPr lang="en-US" sz="1600" i="1" dirty="0">
                <a:solidFill>
                  <a:schemeClr val="tx1"/>
                </a:solidFill>
              </a:rPr>
              <a:t>as long as the same information is presented. Follow these steps:</a:t>
            </a:r>
          </a:p>
          <a:p>
            <a:pPr>
              <a:lnSpc>
                <a:spcPct val="100000"/>
              </a:lnSpc>
            </a:pPr>
            <a:endParaRPr lang="en-US" sz="1600" i="1" dirty="0">
              <a:solidFill>
                <a:schemeClr val="tx1"/>
              </a:solidFill>
            </a:endParaRPr>
          </a:p>
          <a:p>
            <a:pPr marL="457200" indent="-457200">
              <a:lnSpc>
                <a:spcPct val="110000"/>
              </a:lnSpc>
              <a:spcBef>
                <a:spcPts val="600"/>
              </a:spcBef>
              <a:buClr>
                <a:srgbClr val="311049"/>
              </a:buClr>
              <a:buFont typeface="+mj-lt"/>
              <a:buAutoNum type="arabicPeriod"/>
            </a:pPr>
            <a:r>
              <a:rPr lang="en-US" sz="1600" i="1" dirty="0">
                <a:solidFill>
                  <a:schemeClr val="tx1"/>
                </a:solidFill>
              </a:rPr>
              <a:t>Fill in the information requested in brackets like: [</a:t>
            </a:r>
            <a:r>
              <a:rPr lang="en-US" sz="1600" i="1" dirty="0">
                <a:solidFill>
                  <a:schemeClr val="tx1"/>
                </a:solidFill>
                <a:highlight>
                  <a:srgbClr val="FFFF00"/>
                </a:highlight>
              </a:rPr>
              <a:t>My text </a:t>
            </a:r>
            <a:r>
              <a:rPr lang="en-US" sz="1600" i="1" dirty="0">
                <a:solidFill>
                  <a:schemeClr val="tx1"/>
                </a:solidFill>
              </a:rPr>
              <a:t>].  Delete the brackets when finished.</a:t>
            </a:r>
          </a:p>
          <a:p>
            <a:pPr marL="457200" indent="-457200">
              <a:lnSpc>
                <a:spcPct val="110000"/>
              </a:lnSpc>
              <a:spcBef>
                <a:spcPts val="600"/>
              </a:spcBef>
              <a:buClr>
                <a:srgbClr val="311049"/>
              </a:buClr>
              <a:buFont typeface="+mj-lt"/>
              <a:buAutoNum type="arabicPeriod"/>
            </a:pPr>
            <a:r>
              <a:rPr lang="en-US" sz="1600" i="1" dirty="0">
                <a:solidFill>
                  <a:schemeClr val="tx1"/>
                </a:solidFill>
              </a:rPr>
              <a:t>Delete all instructions in red brackets </a:t>
            </a:r>
            <a:r>
              <a:rPr lang="en-US" sz="1600" i="1" dirty="0">
                <a:solidFill>
                  <a:srgbClr val="FF0000"/>
                </a:solidFill>
              </a:rPr>
              <a:t>[ like this ]</a:t>
            </a:r>
            <a:r>
              <a:rPr lang="en-US" sz="1600" i="1" dirty="0">
                <a:solidFill>
                  <a:schemeClr val="tx1"/>
                </a:solidFill>
              </a:rPr>
              <a:t> . </a:t>
            </a:r>
          </a:p>
          <a:p>
            <a:pPr marL="457200" indent="-457200">
              <a:lnSpc>
                <a:spcPct val="110000"/>
              </a:lnSpc>
              <a:spcBef>
                <a:spcPts val="600"/>
              </a:spcBef>
              <a:buClr>
                <a:srgbClr val="311049"/>
              </a:buClr>
              <a:buFont typeface="+mj-lt"/>
              <a:buAutoNum type="arabicPeriod"/>
            </a:pPr>
            <a:r>
              <a:rPr lang="en-US" sz="1600" i="1" dirty="0">
                <a:solidFill>
                  <a:schemeClr val="tx1"/>
                </a:solidFill>
              </a:rPr>
              <a:t>Enter information specific to your chapter plan.</a:t>
            </a:r>
          </a:p>
          <a:p>
            <a:pPr marL="457200" indent="-457200">
              <a:lnSpc>
                <a:spcPct val="110000"/>
              </a:lnSpc>
              <a:spcBef>
                <a:spcPts val="600"/>
              </a:spcBef>
              <a:buClr>
                <a:srgbClr val="311049"/>
              </a:buClr>
              <a:buFont typeface="+mj-lt"/>
              <a:buAutoNum type="arabicPeriod"/>
            </a:pPr>
            <a:r>
              <a:rPr lang="en-US" sz="1600" i="1" dirty="0">
                <a:solidFill>
                  <a:schemeClr val="tx1"/>
                </a:solidFill>
              </a:rPr>
              <a:t>Send completed chapter plan to the BNR National Office and copy the BNR Director of Chapters in your email.</a:t>
            </a:r>
          </a:p>
          <a:p>
            <a:pPr marL="457200" indent="-457200">
              <a:lnSpc>
                <a:spcPct val="110000"/>
              </a:lnSpc>
              <a:spcBef>
                <a:spcPts val="600"/>
              </a:spcBef>
              <a:buClr>
                <a:srgbClr val="311049"/>
              </a:buClr>
              <a:buFont typeface="+mj-lt"/>
              <a:buAutoNum type="arabicPeriod"/>
            </a:pPr>
            <a:r>
              <a:rPr lang="en-US" sz="1600" i="1" dirty="0">
                <a:solidFill>
                  <a:schemeClr val="tx1"/>
                </a:solidFill>
              </a:rPr>
              <a:t>Delete this slide.</a:t>
            </a:r>
          </a:p>
          <a:p>
            <a:pPr>
              <a:lnSpc>
                <a:spcPct val="100000"/>
              </a:lnSpc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8BCC4A-9EBC-4EA9-BF1B-13F11CAB5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591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99334A6-57CF-4267-8A21-321A9CF8A2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Chapter Goals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82108ED1-5082-4CF9-8F7C-48759F94BE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8921" y="3367388"/>
            <a:ext cx="7543800" cy="1143000"/>
          </a:xfrm>
        </p:spPr>
        <p:txBody>
          <a:bodyPr/>
          <a:lstStyle/>
          <a:p>
            <a:r>
              <a:rPr lang="en-US" dirty="0">
                <a:solidFill>
                  <a:srgbClr val="CD9C3B"/>
                </a:solidFill>
              </a:rPr>
              <a:t>Set achievable goals and objectives for your chapter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08A885-383A-48C8-A5B4-140C0355E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496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/>
              <a:t>General Chapter Goals [</a:t>
            </a:r>
            <a:r>
              <a:rPr lang="en-US" sz="3000" b="1" dirty="0">
                <a:highlight>
                  <a:srgbClr val="FFFF00"/>
                </a:highlight>
              </a:rPr>
              <a:t>Year</a:t>
            </a:r>
            <a:r>
              <a:rPr lang="en-US" sz="3000" b="1" dirty="0"/>
              <a:t>]</a:t>
            </a:r>
          </a:p>
        </p:txBody>
      </p:sp>
      <p:sp>
        <p:nvSpPr>
          <p:cNvPr id="4" name="Subtitle 3"/>
          <p:cNvSpPr>
            <a:spLocks noGrp="1"/>
          </p:cNvSpPr>
          <p:nvPr>
            <p:ph idx="4294967295"/>
          </p:nvPr>
        </p:nvSpPr>
        <p:spPr>
          <a:xfrm>
            <a:off x="525248" y="1378083"/>
            <a:ext cx="7427905" cy="55704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>
                <a:solidFill>
                  <a:srgbClr val="FF0000"/>
                </a:solidFill>
              </a:rPr>
              <a:t>[Enter your goals for the first year into the table below and remove the gray example text when finished.]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780616"/>
              </p:ext>
            </p:extLst>
          </p:nvPr>
        </p:nvGraphicFramePr>
        <p:xfrm>
          <a:off x="525248" y="2069805"/>
          <a:ext cx="7848600" cy="22250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593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5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Goal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Timeframe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 Example: Increase membership to 20</a:t>
                      </a:r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September 2020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Example: Create a platform to host monthly, virtual events</a:t>
                      </a:r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October 2020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Example: Identify at least 1 potential sponsor in your area</a:t>
                      </a:r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October 2020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473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4372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738633"/>
                  </a:ext>
                </a:extLst>
              </a:tr>
            </a:tbl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6AD5A5-C1F4-480C-8191-8F90CD0EB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793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/>
              <a:t>Long Term Chapter Goals [</a:t>
            </a:r>
            <a:r>
              <a:rPr lang="en-US" sz="3000" b="1" dirty="0">
                <a:highlight>
                  <a:srgbClr val="FFFF00"/>
                </a:highlight>
              </a:rPr>
              <a:t>Year - Year</a:t>
            </a:r>
            <a:r>
              <a:rPr lang="en-US" sz="3000" b="1" dirty="0"/>
              <a:t>]</a:t>
            </a:r>
          </a:p>
        </p:txBody>
      </p:sp>
      <p:sp>
        <p:nvSpPr>
          <p:cNvPr id="4" name="Subtitle 3"/>
          <p:cNvSpPr>
            <a:spLocks noGrp="1"/>
          </p:cNvSpPr>
          <p:nvPr>
            <p:ph idx="4294967295"/>
          </p:nvPr>
        </p:nvSpPr>
        <p:spPr>
          <a:xfrm>
            <a:off x="525248" y="1307857"/>
            <a:ext cx="7438538" cy="69172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1600" dirty="0">
                <a:solidFill>
                  <a:srgbClr val="FF0000"/>
                </a:solidFill>
              </a:rPr>
              <a:t>[Enter your long-term strategic goals for the chapter into the table below and remove the gray example text when finished.]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84197"/>
              </p:ext>
            </p:extLst>
          </p:nvPr>
        </p:nvGraphicFramePr>
        <p:xfrm>
          <a:off x="525248" y="2069805"/>
          <a:ext cx="7848600" cy="28498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593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5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Strategic Goal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Timeframe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Example: Create a partnership with local university to engage graduates or students</a:t>
                      </a:r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April 2021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Example: Host an in-person event to raise awareness in my community</a:t>
                      </a:r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June 2021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Example: Review active nurses in your area willing to partner with Black Nurses Rock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August 2021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473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1229127"/>
                  </a:ext>
                </a:extLst>
              </a:tr>
            </a:tbl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E4721-F38D-41AA-B3CE-CC029FF06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789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Event Schedule</a:t>
            </a:r>
            <a:endParaRPr lang="en-US" sz="600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90E61D7-6AFC-4E20-8214-E660CC43DD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Engage your members for the next 6 months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5CC82-A96C-40DB-9F13-41E00361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394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/>
              <a:t>Six-Month Event Schedule</a:t>
            </a:r>
          </a:p>
        </p:txBody>
      </p:sp>
      <p:sp>
        <p:nvSpPr>
          <p:cNvPr id="4" name="Subtitle 3"/>
          <p:cNvSpPr>
            <a:spLocks noGrp="1"/>
          </p:cNvSpPr>
          <p:nvPr>
            <p:ph idx="4294967295"/>
          </p:nvPr>
        </p:nvSpPr>
        <p:spPr>
          <a:xfrm>
            <a:off x="525248" y="1378083"/>
            <a:ext cx="7438538" cy="439737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[Enter all planned activities including member meetings, study sessions, fundraisers, and educational events in the table below]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496472"/>
              </p:ext>
            </p:extLst>
          </p:nvPr>
        </p:nvGraphicFramePr>
        <p:xfrm>
          <a:off x="525248" y="2069805"/>
          <a:ext cx="7848600" cy="35458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09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387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Event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Example: Facebook Live or in-person meeting to launch the chapter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Example: Invite speaker from community to present topics on local nursing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Example: Host a virtual mentorship event where your members connect with senior nursing students 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Example: Facebook Live question and answer session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473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7549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7186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68538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3238961"/>
                  </a:ext>
                </a:extLst>
              </a:tr>
            </a:tbl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61500-E86F-4C57-92F4-7D3F7CEF4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575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/>
              <a:t>Implementation Plan</a:t>
            </a:r>
          </a:p>
        </p:txBody>
      </p:sp>
      <p:sp>
        <p:nvSpPr>
          <p:cNvPr id="4" name="Subtitle 3"/>
          <p:cNvSpPr>
            <a:spLocks noGrp="1"/>
          </p:cNvSpPr>
          <p:nvPr>
            <p:ph idx="4294967295"/>
          </p:nvPr>
        </p:nvSpPr>
        <p:spPr>
          <a:xfrm>
            <a:off x="525248" y="1378083"/>
            <a:ext cx="7438538" cy="67828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600" dirty="0">
                <a:solidFill>
                  <a:srgbClr val="FF0000"/>
                </a:solidFill>
              </a:rPr>
              <a:t>[These are the steps you need to take to get started quickly and get the support you need from the BNR National Office]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802998"/>
              </p:ext>
            </p:extLst>
          </p:nvPr>
        </p:nvGraphicFramePr>
        <p:xfrm>
          <a:off x="525248" y="2069805"/>
          <a:ext cx="7848600" cy="3571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09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387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Activities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7945" marR="0">
                        <a:spcBef>
                          <a:spcPts val="465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Create your chapter presence on social media (Facebook, Instagram, LinkedIn)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7945" marR="0">
                        <a:spcBef>
                          <a:spcPts val="46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Send your updated contact and social information to the BNR National Office so we can update our website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7945" marR="0">
                        <a:spcBef>
                          <a:spcPts val="46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Create a Formal Announcement for your chapter launch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7945" marR="0"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Create an official chapter email address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24473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Schedule a review meeting with the BNR Director of Chapters</a:t>
                      </a:r>
                      <a:endParaRPr lang="en-US" sz="16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7549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7186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68538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3238961"/>
                  </a:ext>
                </a:extLst>
              </a:tr>
            </a:tbl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BD32F6-F785-4350-AC69-8C1E864B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99635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484</Words>
  <Application>Microsoft Office PowerPoint</Application>
  <PresentationFormat>On-screen Show (4:3)</PresentationFormat>
  <Paragraphs>62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Cambria</vt:lpstr>
      <vt:lpstr>Retrospect</vt:lpstr>
      <vt:lpstr>Black Nurses Rock</vt:lpstr>
      <vt:lpstr>Instructions</vt:lpstr>
      <vt:lpstr>Chapter Goals</vt:lpstr>
      <vt:lpstr>General Chapter Goals [Year]</vt:lpstr>
      <vt:lpstr>Long Term Chapter Goals [Year - Year]</vt:lpstr>
      <vt:lpstr>Event Schedule</vt:lpstr>
      <vt:lpstr>Six-Month Event Schedule</vt:lpstr>
      <vt:lpstr>Implementation Plan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American Association of Women Dentists</dc:title>
  <dc:creator>Rachel Jollie</dc:creator>
  <cp:lastModifiedBy>Rachel Jollie</cp:lastModifiedBy>
  <cp:revision>8</cp:revision>
  <dcterms:created xsi:type="dcterms:W3CDTF">2020-08-24T15:54:21Z</dcterms:created>
  <dcterms:modified xsi:type="dcterms:W3CDTF">2020-09-03T19:41:29Z</dcterms:modified>
</cp:coreProperties>
</file>